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03" r:id="rId1"/>
  </p:sldMasterIdLst>
  <p:notesMasterIdLst>
    <p:notesMasterId r:id="rId15"/>
  </p:notesMasterIdLst>
  <p:sldIdLst>
    <p:sldId id="256" r:id="rId2"/>
    <p:sldId id="261" r:id="rId3"/>
    <p:sldId id="258" r:id="rId4"/>
    <p:sldId id="259" r:id="rId5"/>
    <p:sldId id="262" r:id="rId6"/>
    <p:sldId id="264" r:id="rId7"/>
    <p:sldId id="270" r:id="rId8"/>
    <p:sldId id="266" r:id="rId9"/>
    <p:sldId id="267" r:id="rId10"/>
    <p:sldId id="263" r:id="rId11"/>
    <p:sldId id="268" r:id="rId12"/>
    <p:sldId id="269" r:id="rId13"/>
    <p:sldId id="265"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866"/>
    <p:restoredTop sz="94610"/>
  </p:normalViewPr>
  <p:slideViewPr>
    <p:cSldViewPr snapToGrid="0" snapToObjects="1">
      <p:cViewPr varScale="1">
        <p:scale>
          <a:sx n="133" d="100"/>
          <a:sy n="133" d="100"/>
        </p:scale>
        <p:origin x="640" y="20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notesMaster" Target="notesMasters/notesMaster1.xml"/><Relationship Id="rId16" Type="http://schemas.openxmlformats.org/officeDocument/2006/relationships/presProps" Target="presProps.xml"/><Relationship Id="rId17" Type="http://schemas.openxmlformats.org/officeDocument/2006/relationships/viewProps" Target="viewProps.xml"/><Relationship Id="rId18" Type="http://schemas.openxmlformats.org/officeDocument/2006/relationships/theme" Target="theme/theme1.xml"/><Relationship Id="rId19"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4E10BFB-9DEC-F14C-A67C-249DF85373FF}" type="datetimeFigureOut">
              <a:rPr lang="en-US" smtClean="0"/>
              <a:t>5/1/17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7400898-4583-8146-A58B-510F4ACD48BA}" type="slidenum">
              <a:rPr lang="en-US" smtClean="0"/>
              <a:t>‹#›</a:t>
            </a:fld>
            <a:endParaRPr lang="en-US"/>
          </a:p>
        </p:txBody>
      </p:sp>
    </p:spTree>
    <p:extLst>
      <p:ext uri="{BB962C8B-B14F-4D97-AF65-F5344CB8AC3E}">
        <p14:creationId xmlns:p14="http://schemas.microsoft.com/office/powerpoint/2010/main" val="1924273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083EA768-CD05-0945-B879-0A20A8D46FD5}" type="datetimeFigureOut">
              <a:rPr lang="en-US" smtClean="0"/>
              <a:t>5/1/17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EDFB185-0026-E64F-8236-9E234B75425A}"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83EA768-CD05-0945-B879-0A20A8D46FD5}" type="datetimeFigureOut">
              <a:rPr lang="en-US" smtClean="0"/>
              <a:t>5/1/17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EDFB185-0026-E64F-8236-9E234B75425A}"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83EA768-CD05-0945-B879-0A20A8D46FD5}" type="datetimeFigureOut">
              <a:rPr lang="en-US" smtClean="0"/>
              <a:t>5/1/17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EDFB185-0026-E64F-8236-9E234B75425A}"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83EA768-CD05-0945-B879-0A20A8D46FD5}" type="datetimeFigureOut">
              <a:rPr lang="en-US" smtClean="0"/>
              <a:t>5/1/17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EDFB185-0026-E64F-8236-9E234B75425A}" type="slidenum">
              <a:rPr lang="en-US" smtClean="0"/>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83EA768-CD05-0945-B879-0A20A8D46FD5}" type="datetimeFigureOut">
              <a:rPr lang="en-US" smtClean="0"/>
              <a:t>5/1/17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EDFB185-0026-E64F-8236-9E234B75425A}"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83EA768-CD05-0945-B879-0A20A8D46FD5}" type="datetimeFigureOut">
              <a:rPr lang="en-US" smtClean="0"/>
              <a:t>5/1/17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EDFB185-0026-E64F-8236-9E234B75425A}" type="slidenum">
              <a:rPr lang="en-US" smtClean="0"/>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083EA768-CD05-0945-B879-0A20A8D46FD5}" type="datetimeFigureOut">
              <a:rPr lang="en-US" smtClean="0"/>
              <a:t>5/1/17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EDFB185-0026-E64F-8236-9E234B75425A}" type="slidenum">
              <a:rPr lang="en-US" smtClean="0"/>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083EA768-CD05-0945-B879-0A20A8D46FD5}" type="datetimeFigureOut">
              <a:rPr lang="en-US" smtClean="0"/>
              <a:t>5/1/17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EDFB185-0026-E64F-8236-9E234B75425A}"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083EA768-CD05-0945-B879-0A20A8D46FD5}" type="datetimeFigureOut">
              <a:rPr lang="en-US" smtClean="0"/>
              <a:t>5/1/17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EDFB185-0026-E64F-8236-9E234B75425A}"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83EA768-CD05-0945-B879-0A20A8D46FD5}" type="datetimeFigureOut">
              <a:rPr lang="en-US" smtClean="0"/>
              <a:t>5/1/17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EDFB185-0026-E64F-8236-9E234B75425A}"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083EA768-CD05-0945-B879-0A20A8D46FD5}" type="datetimeFigureOut">
              <a:rPr lang="en-US" smtClean="0"/>
              <a:t>5/1/17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EDFB185-0026-E64F-8236-9E234B75425A}"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083EA768-CD05-0945-B879-0A20A8D46FD5}" type="datetimeFigureOut">
              <a:rPr lang="en-US" smtClean="0"/>
              <a:t>5/1/17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EDFB185-0026-E64F-8236-9E234B75425A}"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083EA768-CD05-0945-B879-0A20A8D46FD5}" type="datetimeFigureOut">
              <a:rPr lang="en-US" smtClean="0"/>
              <a:t>5/1/17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EDFB185-0026-E64F-8236-9E234B75425A}"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83EA768-CD05-0945-B879-0A20A8D46FD5}" type="datetimeFigureOut">
              <a:rPr lang="en-US" smtClean="0"/>
              <a:t>5/1/17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EDFB185-0026-E64F-8236-9E234B75425A}"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smtClean="0"/>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83EA768-CD05-0945-B879-0A20A8D46FD5}" type="datetimeFigureOut">
              <a:rPr lang="en-US" smtClean="0"/>
              <a:t>5/1/17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EDFB185-0026-E64F-8236-9E234B75425A}"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EDFB185-0026-E64F-8236-9E234B75425A}" type="slidenum">
              <a:rPr lang="en-US" smtClean="0"/>
              <a:t>‹#›</a:t>
            </a:fld>
            <a:endParaRPr lang="en-US"/>
          </a:p>
        </p:txBody>
      </p:sp>
      <p:sp>
        <p:nvSpPr>
          <p:cNvPr id="5" name="Date Placeholder 4"/>
          <p:cNvSpPr>
            <a:spLocks noGrp="1"/>
          </p:cNvSpPr>
          <p:nvPr>
            <p:ph type="dt" sz="half" idx="10"/>
          </p:nvPr>
        </p:nvSpPr>
        <p:spPr/>
        <p:txBody>
          <a:bodyPr/>
          <a:lstStyle/>
          <a:p>
            <a:fld id="{083EA768-CD05-0945-B879-0A20A8D46FD5}" type="datetimeFigureOut">
              <a:rPr lang="en-US" smtClean="0"/>
              <a:t>5/1/17</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083EA768-CD05-0945-B879-0A20A8D46FD5}" type="datetimeFigureOut">
              <a:rPr lang="en-US" smtClean="0"/>
              <a:t>5/1/17</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2EDFB185-0026-E64F-8236-9E234B75425A}" type="slidenum">
              <a:rPr lang="en-US" smtClean="0"/>
              <a:t>‹#›</a:t>
            </a:fld>
            <a:endParaRPr lang="en-US"/>
          </a:p>
        </p:txBody>
      </p:sp>
    </p:spTree>
    <p:extLst>
      <p:ext uri="{BB962C8B-B14F-4D97-AF65-F5344CB8AC3E}">
        <p14:creationId xmlns:p14="http://schemas.microsoft.com/office/powerpoint/2010/main" val="41604959"/>
      </p:ext>
    </p:extLst>
  </p:cSld>
  <p:clrMap bg1="lt1" tx1="dk1" bg2="lt2" tx2="dk2" accent1="accent1" accent2="accent2" accent3="accent3" accent4="accent4" accent5="accent5" accent6="accent6" hlink="hlink" folHlink="folHlink"/>
  <p:sldLayoutIdLst>
    <p:sldLayoutId id="2147483904" r:id="rId1"/>
    <p:sldLayoutId id="2147483905" r:id="rId2"/>
    <p:sldLayoutId id="2147483906" r:id="rId3"/>
    <p:sldLayoutId id="2147483907" r:id="rId4"/>
    <p:sldLayoutId id="2147483908" r:id="rId5"/>
    <p:sldLayoutId id="2147483909" r:id="rId6"/>
    <p:sldLayoutId id="2147483910" r:id="rId7"/>
    <p:sldLayoutId id="2147483911" r:id="rId8"/>
    <p:sldLayoutId id="2147483912" r:id="rId9"/>
    <p:sldLayoutId id="2147483913" r:id="rId10"/>
    <p:sldLayoutId id="2147483914" r:id="rId11"/>
    <p:sldLayoutId id="2147483915" r:id="rId12"/>
    <p:sldLayoutId id="2147483916" r:id="rId13"/>
    <p:sldLayoutId id="2147483917" r:id="rId14"/>
    <p:sldLayoutId id="2147483918" r:id="rId15"/>
    <p:sldLayoutId id="2147483919"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tif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 Id="rId3" Type="http://schemas.openxmlformats.org/officeDocument/2006/relationships/image" Target="../media/image3.tif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1" Type="http://schemas.openxmlformats.org/officeDocument/2006/relationships/slideLayout" Target="../slideLayouts/slideLayout2.xml"/><Relationship Id="rId2" Type="http://schemas.openxmlformats.org/officeDocument/2006/relationships/image" Target="../media/image4.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tiff"/></Relationships>
</file>

<file path=ppt/slides/_rels/slide9.xml.rels><?xml version="1.0" encoding="UTF-8" standalone="yes"?>
<Relationships xmlns="http://schemas.openxmlformats.org/package/2006/relationships"><Relationship Id="rId3" Type="http://schemas.openxmlformats.org/officeDocument/2006/relationships/image" Target="../media/image9.tiff"/><Relationship Id="rId4" Type="http://schemas.openxmlformats.org/officeDocument/2006/relationships/image" Target="../media/image10.tiff"/><Relationship Id="rId1" Type="http://schemas.openxmlformats.org/officeDocument/2006/relationships/slideLayout" Target="../slideLayouts/slideLayout2.xml"/><Relationship Id="rId2" Type="http://schemas.openxmlformats.org/officeDocument/2006/relationships/image" Target="../media/image8.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6434" y="2119649"/>
            <a:ext cx="9933071" cy="1263353"/>
          </a:xfrm>
        </p:spPr>
        <p:txBody>
          <a:bodyPr/>
          <a:lstStyle/>
          <a:p>
            <a:r>
              <a:rPr lang="en-US" dirty="0" smtClean="0"/>
              <a:t>Building  evacuation strategies</a:t>
            </a:r>
            <a:endParaRPr lang="en-US" dirty="0"/>
          </a:p>
        </p:txBody>
      </p:sp>
      <p:sp>
        <p:nvSpPr>
          <p:cNvPr id="3" name="Subtitle 2"/>
          <p:cNvSpPr>
            <a:spLocks noGrp="1"/>
          </p:cNvSpPr>
          <p:nvPr>
            <p:ph type="subTitle" idx="1"/>
          </p:nvPr>
        </p:nvSpPr>
        <p:spPr/>
        <p:txBody>
          <a:bodyPr/>
          <a:lstStyle/>
          <a:p>
            <a:r>
              <a:rPr lang="en-US" b="1" dirty="0" smtClean="0"/>
              <a:t>Dali, </a:t>
            </a:r>
            <a:r>
              <a:rPr lang="en-US" b="1" dirty="0" err="1" smtClean="0"/>
              <a:t>Sonu</a:t>
            </a:r>
            <a:r>
              <a:rPr lang="en-US" b="1" dirty="0" smtClean="0"/>
              <a:t>, Tomas</a:t>
            </a:r>
            <a:endParaRPr lang="en-US" b="1" dirty="0"/>
          </a:p>
        </p:txBody>
      </p:sp>
    </p:spTree>
    <p:extLst>
      <p:ext uri="{BB962C8B-B14F-4D97-AF65-F5344CB8AC3E}">
        <p14:creationId xmlns:p14="http://schemas.microsoft.com/office/powerpoint/2010/main" val="30900047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Comparison algorithm, APSP</a:t>
            </a:r>
            <a:endParaRPr lang="en-US" dirty="0"/>
          </a:p>
        </p:txBody>
      </p:sp>
      <p:sp>
        <p:nvSpPr>
          <p:cNvPr id="3" name="Content Placeholder 2"/>
          <p:cNvSpPr>
            <a:spLocks noGrp="1"/>
          </p:cNvSpPr>
          <p:nvPr>
            <p:ph idx="1"/>
          </p:nvPr>
        </p:nvSpPr>
        <p:spPr>
          <a:xfrm>
            <a:off x="380620" y="1400897"/>
            <a:ext cx="8596668" cy="3880773"/>
          </a:xfrm>
        </p:spPr>
        <p:txBody>
          <a:bodyPr>
            <a:noAutofit/>
          </a:bodyPr>
          <a:lstStyle/>
          <a:p>
            <a:r>
              <a:rPr lang="en-US" sz="1400" dirty="0" smtClean="0"/>
              <a:t>Benchmarked tropical semi-ring APSP against Dijkstra</a:t>
            </a:r>
          </a:p>
          <a:p>
            <a:r>
              <a:rPr lang="en-US" sz="1400" dirty="0" smtClean="0"/>
              <a:t>Fastest parallel APSP implementation was determined to be slower </a:t>
            </a:r>
          </a:p>
          <a:p>
            <a:pPr marL="0" indent="0">
              <a:buNone/>
            </a:pPr>
            <a:r>
              <a:rPr lang="en-US" sz="1400" dirty="0"/>
              <a:t> </a:t>
            </a:r>
            <a:r>
              <a:rPr lang="en-US" sz="1400" dirty="0" smtClean="0"/>
              <a:t>      than serial Dijkstra</a:t>
            </a:r>
          </a:p>
          <a:p>
            <a:r>
              <a:rPr lang="en-US" sz="1400" dirty="0" smtClean="0"/>
              <a:t>Why? Complexity is asymptotically higher:</a:t>
            </a:r>
          </a:p>
          <a:p>
            <a:pPr lvl="1"/>
            <a:r>
              <a:rPr lang="en-US" sz="1400" dirty="0" smtClean="0"/>
              <a:t>APSP tropical : O(N</a:t>
            </a:r>
            <a:r>
              <a:rPr lang="en-US" sz="1400" baseline="30000" dirty="0"/>
              <a:t>4</a:t>
            </a:r>
            <a:r>
              <a:rPr lang="en-US" sz="1400" dirty="0" smtClean="0"/>
              <a:t>) since we perform tropical matrix </a:t>
            </a:r>
            <a:r>
              <a:rPr lang="en-US" sz="1400" dirty="0" err="1" smtClean="0"/>
              <a:t>mult</a:t>
            </a:r>
            <a:r>
              <a:rPr lang="en-US" sz="1400" dirty="0" smtClean="0"/>
              <a:t>.</a:t>
            </a:r>
          </a:p>
          <a:p>
            <a:pPr marL="457200" lvl="1" indent="0">
              <a:buNone/>
            </a:pPr>
            <a:r>
              <a:rPr lang="en-US" sz="1400" dirty="0"/>
              <a:t> </a:t>
            </a:r>
            <a:r>
              <a:rPr lang="en-US" sz="1400" dirty="0" smtClean="0"/>
              <a:t>    N-1 times. With repeated squaring approach we have</a:t>
            </a:r>
          </a:p>
          <a:p>
            <a:pPr marL="457200" lvl="1" indent="0">
              <a:buNone/>
            </a:pPr>
            <a:r>
              <a:rPr lang="en-US" sz="1400" dirty="0"/>
              <a:t> </a:t>
            </a:r>
            <a:r>
              <a:rPr lang="en-US" sz="1400" dirty="0" smtClean="0"/>
              <a:t>    O(N</a:t>
            </a:r>
            <a:r>
              <a:rPr lang="en-US" sz="1400" baseline="30000" dirty="0" smtClean="0"/>
              <a:t>3</a:t>
            </a:r>
            <a:r>
              <a:rPr lang="en-US" sz="1400" dirty="0" smtClean="0"/>
              <a:t>log(N)). </a:t>
            </a:r>
          </a:p>
          <a:p>
            <a:pPr lvl="1"/>
            <a:r>
              <a:rPr lang="en-US" sz="1400" dirty="0" err="1" smtClean="0"/>
              <a:t>Dijkstra</a:t>
            </a:r>
            <a:r>
              <a:rPr lang="en-US" sz="1400" dirty="0" smtClean="0"/>
              <a:t> : O(k*N*log(N)) where k = #exits</a:t>
            </a:r>
          </a:p>
          <a:p>
            <a:pPr lvl="1"/>
            <a:r>
              <a:rPr lang="en-US" sz="1400" dirty="0" smtClean="0"/>
              <a:t>Floyd-</a:t>
            </a:r>
            <a:r>
              <a:rPr lang="en-US" sz="1400" dirty="0" err="1" smtClean="0"/>
              <a:t>Warshall</a:t>
            </a:r>
            <a:r>
              <a:rPr lang="en-US" sz="1400" dirty="0" smtClean="0"/>
              <a:t> APSP: O(N</a:t>
            </a:r>
            <a:r>
              <a:rPr lang="en-US" sz="1400" baseline="30000" dirty="0" smtClean="0"/>
              <a:t>3</a:t>
            </a:r>
            <a:r>
              <a:rPr lang="en-US" sz="1400" dirty="0" smtClean="0"/>
              <a:t>)</a:t>
            </a:r>
          </a:p>
          <a:p>
            <a:pPr lvl="1"/>
            <a:r>
              <a:rPr lang="en-US" sz="1400" dirty="0" smtClean="0"/>
              <a:t>APSP also performs more work than necessary as it</a:t>
            </a:r>
          </a:p>
          <a:p>
            <a:pPr marL="457200" lvl="1" indent="0">
              <a:buNone/>
            </a:pPr>
            <a:r>
              <a:rPr lang="en-US" sz="1400" dirty="0"/>
              <a:t> </a:t>
            </a:r>
            <a:r>
              <a:rPr lang="en-US" sz="1400" dirty="0" smtClean="0"/>
              <a:t>   finds the shortest paths for ALL pairs of nodes while</a:t>
            </a:r>
          </a:p>
          <a:p>
            <a:pPr marL="457200" lvl="1" indent="0">
              <a:buNone/>
            </a:pPr>
            <a:r>
              <a:rPr lang="en-US" sz="1400" dirty="0"/>
              <a:t> </a:t>
            </a:r>
            <a:r>
              <a:rPr lang="en-US" sz="1400" dirty="0" smtClean="0"/>
              <a:t>   </a:t>
            </a:r>
            <a:r>
              <a:rPr lang="en-US" sz="1400" dirty="0" err="1" smtClean="0"/>
              <a:t>Dijkstra</a:t>
            </a:r>
            <a:r>
              <a:rPr lang="en-US" sz="1400" dirty="0" smtClean="0"/>
              <a:t> (SSSP) may selectively work on relevant node pairs</a:t>
            </a:r>
          </a:p>
          <a:p>
            <a:r>
              <a:rPr lang="en-US" sz="1400" dirty="0" smtClean="0"/>
              <a:t>Parallelizing recursive portion of APSP proved </a:t>
            </a:r>
          </a:p>
          <a:p>
            <a:pPr marL="0" indent="0">
              <a:buNone/>
            </a:pPr>
            <a:r>
              <a:rPr lang="en-US" sz="1400" dirty="0"/>
              <a:t> </a:t>
            </a:r>
            <a:r>
              <a:rPr lang="en-US" sz="1400" dirty="0" smtClean="0"/>
              <a:t>      problematic</a:t>
            </a:r>
            <a:endParaRPr lang="en-US" sz="1400" dirty="0"/>
          </a:p>
        </p:txBody>
      </p:sp>
      <p:pic>
        <p:nvPicPr>
          <p:cNvPr id="4" name="Picture 3"/>
          <p:cNvPicPr>
            <a:picLocks noChangeAspect="1"/>
          </p:cNvPicPr>
          <p:nvPr/>
        </p:nvPicPr>
        <p:blipFill>
          <a:blip r:embed="rId2"/>
          <a:stretch>
            <a:fillRect/>
          </a:stretch>
        </p:blipFill>
        <p:spPr>
          <a:xfrm>
            <a:off x="5969897" y="2377506"/>
            <a:ext cx="5815604" cy="3877069"/>
          </a:xfrm>
          <a:prstGeom prst="rect">
            <a:avLst/>
          </a:prstGeom>
        </p:spPr>
      </p:pic>
    </p:spTree>
    <p:extLst>
      <p:ext uri="{BB962C8B-B14F-4D97-AF65-F5344CB8AC3E}">
        <p14:creationId xmlns:p14="http://schemas.microsoft.com/office/powerpoint/2010/main" val="69376589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Challenges encountered</a:t>
            </a:r>
            <a:r>
              <a:rPr lang="mr-IN" dirty="0" smtClean="0"/>
              <a:t>…</a:t>
            </a:r>
            <a:endParaRPr lang="en-US" dirty="0"/>
          </a:p>
        </p:txBody>
      </p:sp>
      <p:sp>
        <p:nvSpPr>
          <p:cNvPr id="3" name="Content Placeholder 2"/>
          <p:cNvSpPr>
            <a:spLocks noGrp="1"/>
          </p:cNvSpPr>
          <p:nvPr>
            <p:ph idx="1"/>
          </p:nvPr>
        </p:nvSpPr>
        <p:spPr>
          <a:xfrm>
            <a:off x="534911" y="1626430"/>
            <a:ext cx="8596668" cy="3880773"/>
          </a:xfrm>
        </p:spPr>
        <p:txBody>
          <a:bodyPr/>
          <a:lstStyle/>
          <a:p>
            <a:r>
              <a:rPr lang="en-US" dirty="0" smtClean="0"/>
              <a:t>Attempts at enforcing edge constraints for two evacuees moving past one another along edges </a:t>
            </a:r>
          </a:p>
          <a:p>
            <a:r>
              <a:rPr lang="en-US" dirty="0" smtClean="0"/>
              <a:t>Simulation of real-time movements for all evacuees</a:t>
            </a:r>
          </a:p>
          <a:p>
            <a:r>
              <a:rPr lang="en-US" dirty="0" smtClean="0"/>
              <a:t>Exit congestion constraints </a:t>
            </a:r>
          </a:p>
          <a:p>
            <a:r>
              <a:rPr lang="en-US" smtClean="0"/>
              <a:t>Simulated Annealing</a:t>
            </a:r>
            <a:endParaRPr lang="en-US" dirty="0"/>
          </a:p>
        </p:txBody>
      </p:sp>
    </p:spTree>
    <p:extLst>
      <p:ext uri="{BB962C8B-B14F-4D97-AF65-F5344CB8AC3E}">
        <p14:creationId xmlns:p14="http://schemas.microsoft.com/office/powerpoint/2010/main" val="210310804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Visualization</a:t>
            </a:r>
            <a:endParaRPr lang="en-US" dirty="0"/>
          </a:p>
        </p:txBody>
      </p:sp>
      <p:sp>
        <p:nvSpPr>
          <p:cNvPr id="3" name="Content Placeholder 2"/>
          <p:cNvSpPr>
            <a:spLocks noGrp="1"/>
          </p:cNvSpPr>
          <p:nvPr>
            <p:ph idx="1"/>
          </p:nvPr>
        </p:nvSpPr>
        <p:spPr/>
        <p:txBody>
          <a:bodyPr/>
          <a:lstStyle/>
          <a:p>
            <a:endParaRPr lang="en-US" dirty="0"/>
          </a:p>
        </p:txBody>
      </p:sp>
    </p:spTree>
    <p:extLst>
      <p:ext uri="{BB962C8B-B14F-4D97-AF65-F5344CB8AC3E}">
        <p14:creationId xmlns:p14="http://schemas.microsoft.com/office/powerpoint/2010/main" val="8231630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Conclusions / Lessons Learned</a:t>
            </a:r>
            <a:endParaRPr lang="en-US" dirty="0"/>
          </a:p>
        </p:txBody>
      </p:sp>
      <p:sp>
        <p:nvSpPr>
          <p:cNvPr id="3" name="Content Placeholder 2"/>
          <p:cNvSpPr>
            <a:spLocks noGrp="1"/>
          </p:cNvSpPr>
          <p:nvPr>
            <p:ph idx="1"/>
          </p:nvPr>
        </p:nvSpPr>
        <p:spPr/>
        <p:txBody>
          <a:bodyPr/>
          <a:lstStyle/>
          <a:p>
            <a:endParaRPr lang="en-US" dirty="0"/>
          </a:p>
        </p:txBody>
      </p:sp>
    </p:spTree>
    <p:extLst>
      <p:ext uri="{BB962C8B-B14F-4D97-AF65-F5344CB8AC3E}">
        <p14:creationId xmlns:p14="http://schemas.microsoft.com/office/powerpoint/2010/main" val="38379641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t>
            </a:r>
            <a:r>
              <a:rPr lang="en-US" dirty="0" smtClean="0"/>
              <a:t>otivation</a:t>
            </a:r>
            <a:endParaRPr lang="en-US" dirty="0"/>
          </a:p>
        </p:txBody>
      </p:sp>
      <p:sp>
        <p:nvSpPr>
          <p:cNvPr id="3" name="Content Placeholder 2"/>
          <p:cNvSpPr>
            <a:spLocks noGrp="1"/>
          </p:cNvSpPr>
          <p:nvPr>
            <p:ph idx="1"/>
          </p:nvPr>
        </p:nvSpPr>
        <p:spPr>
          <a:xfrm>
            <a:off x="143248" y="1507728"/>
            <a:ext cx="8596668" cy="3880773"/>
          </a:xfrm>
        </p:spPr>
        <p:txBody>
          <a:bodyPr/>
          <a:lstStyle/>
          <a:p>
            <a:r>
              <a:rPr lang="en-US" dirty="0" smtClean="0"/>
              <a:t>Evacuating a large multi-floored structure efficiently is challenging</a:t>
            </a:r>
          </a:p>
          <a:p>
            <a:r>
              <a:rPr lang="en-US" dirty="0" smtClean="0"/>
              <a:t>It is imperative to evacuate everyone as soon as possible</a:t>
            </a:r>
          </a:p>
          <a:p>
            <a:r>
              <a:rPr lang="en-US" dirty="0" smtClean="0"/>
              <a:t>Finding safe and effective evacuation methods is vital to the successful</a:t>
            </a:r>
          </a:p>
          <a:p>
            <a:pPr marL="0" indent="0">
              <a:buNone/>
            </a:pPr>
            <a:r>
              <a:rPr lang="en-US" dirty="0"/>
              <a:t> </a:t>
            </a:r>
            <a:r>
              <a:rPr lang="en-US" dirty="0" smtClean="0"/>
              <a:t>    evacuation of all occupants of the structure</a:t>
            </a:r>
            <a:endParaRPr lang="en-US" dirty="0"/>
          </a:p>
        </p:txBody>
      </p:sp>
      <p:pic>
        <p:nvPicPr>
          <p:cNvPr id="5" name="Picture 4" descr="freedom-tower-2.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62299" y="882448"/>
            <a:ext cx="2341018" cy="4513483"/>
          </a:xfrm>
          <a:prstGeom prst="rect">
            <a:avLst/>
          </a:prstGeom>
        </p:spPr>
      </p:pic>
    </p:spTree>
    <p:extLst>
      <p:ext uri="{BB962C8B-B14F-4D97-AF65-F5344CB8AC3E}">
        <p14:creationId xmlns:p14="http://schemas.microsoft.com/office/powerpoint/2010/main" val="108154900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 conversion</a:t>
            </a:r>
            <a:endParaRPr lang="en-US" dirty="0"/>
          </a:p>
        </p:txBody>
      </p:sp>
      <p:sp>
        <p:nvSpPr>
          <p:cNvPr id="3" name="Content Placeholder 2"/>
          <p:cNvSpPr>
            <a:spLocks noGrp="1"/>
          </p:cNvSpPr>
          <p:nvPr>
            <p:ph idx="1"/>
          </p:nvPr>
        </p:nvSpPr>
        <p:spPr>
          <a:xfrm>
            <a:off x="677334" y="1629597"/>
            <a:ext cx="8596668" cy="3880773"/>
          </a:xfrm>
        </p:spPr>
        <p:txBody>
          <a:bodyPr/>
          <a:lstStyle/>
          <a:p>
            <a:r>
              <a:rPr lang="en-US" dirty="0" smtClean="0"/>
              <a:t>Convert the floor plan of a building into a graph</a:t>
            </a:r>
          </a:p>
          <a:p>
            <a:r>
              <a:rPr lang="en-US" dirty="0" smtClean="0"/>
              <a:t>Nodes represent different </a:t>
            </a:r>
            <a:r>
              <a:rPr lang="en-US" dirty="0" smtClean="0"/>
              <a:t>locations</a:t>
            </a:r>
            <a:endParaRPr lang="en-US" dirty="0" smtClean="0"/>
          </a:p>
          <a:p>
            <a:pPr lvl="1"/>
            <a:r>
              <a:rPr lang="en-US" dirty="0" smtClean="0"/>
              <a:t>Assume people are located at nodes</a:t>
            </a:r>
          </a:p>
          <a:p>
            <a:r>
              <a:rPr lang="en-US" dirty="0" smtClean="0"/>
              <a:t>Edges represent distances between nodes (doors, exits, </a:t>
            </a:r>
            <a:r>
              <a:rPr lang="en-US" dirty="0" err="1" smtClean="0"/>
              <a:t>etc</a:t>
            </a:r>
            <a:r>
              <a:rPr lang="mr-IN" dirty="0" smtClean="0"/>
              <a:t>…</a:t>
            </a:r>
            <a:r>
              <a:rPr lang="en-US" dirty="0" smtClean="0"/>
              <a:t>)</a:t>
            </a:r>
          </a:p>
        </p:txBody>
      </p:sp>
      <p:pic>
        <p:nvPicPr>
          <p:cNvPr id="4" name="Picture 3"/>
          <p:cNvPicPr>
            <a:picLocks noChangeAspect="1"/>
          </p:cNvPicPr>
          <p:nvPr/>
        </p:nvPicPr>
        <p:blipFill>
          <a:blip r:embed="rId2"/>
          <a:stretch>
            <a:fillRect/>
          </a:stretch>
        </p:blipFill>
        <p:spPr>
          <a:xfrm>
            <a:off x="677334" y="3689366"/>
            <a:ext cx="3458396" cy="2538179"/>
          </a:xfrm>
          <a:prstGeom prst="rect">
            <a:avLst/>
          </a:prstGeom>
        </p:spPr>
      </p:pic>
      <p:pic>
        <p:nvPicPr>
          <p:cNvPr id="5" name="Picture 4"/>
          <p:cNvPicPr>
            <a:picLocks noChangeAspect="1"/>
          </p:cNvPicPr>
          <p:nvPr/>
        </p:nvPicPr>
        <p:blipFill>
          <a:blip r:embed="rId3"/>
          <a:stretch>
            <a:fillRect/>
          </a:stretch>
        </p:blipFill>
        <p:spPr>
          <a:xfrm>
            <a:off x="4395237" y="3689366"/>
            <a:ext cx="2799121" cy="2609857"/>
          </a:xfrm>
          <a:prstGeom prst="rect">
            <a:avLst/>
          </a:prstGeom>
        </p:spPr>
      </p:pic>
      <p:sp>
        <p:nvSpPr>
          <p:cNvPr id="6" name="Right Arrow 5"/>
          <p:cNvSpPr/>
          <p:nvPr/>
        </p:nvSpPr>
        <p:spPr>
          <a:xfrm>
            <a:off x="3997064" y="4751548"/>
            <a:ext cx="764319" cy="4138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3975477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Approach using Dijkstra’s algorithm</a:t>
            </a:r>
            <a:endParaRPr lang="en-US" dirty="0"/>
          </a:p>
        </p:txBody>
      </p:sp>
      <p:sp>
        <p:nvSpPr>
          <p:cNvPr id="3" name="Content Placeholder 2"/>
          <p:cNvSpPr>
            <a:spLocks noGrp="1"/>
          </p:cNvSpPr>
          <p:nvPr>
            <p:ph idx="1"/>
          </p:nvPr>
        </p:nvSpPr>
        <p:spPr/>
        <p:txBody>
          <a:bodyPr/>
          <a:lstStyle/>
          <a:p>
            <a:r>
              <a:rPr lang="en-US" dirty="0" smtClean="0"/>
              <a:t>Find the nearest exit for everyone</a:t>
            </a:r>
          </a:p>
          <a:p>
            <a:pPr lvl="1"/>
            <a:r>
              <a:rPr lang="en-US" dirty="0" smtClean="0"/>
              <a:t>Congestion at exits is a possibility and assignment to a particular exit may change</a:t>
            </a:r>
          </a:p>
          <a:p>
            <a:pPr marL="457200" lvl="1" indent="0">
              <a:buNone/>
            </a:pPr>
            <a:r>
              <a:rPr lang="en-US" dirty="0"/>
              <a:t> </a:t>
            </a:r>
            <a:r>
              <a:rPr lang="en-US" dirty="0" smtClean="0"/>
              <a:t>    as a result while performing the simulated annealing procedure.</a:t>
            </a:r>
          </a:p>
          <a:p>
            <a:r>
              <a:rPr lang="en-US" dirty="0" smtClean="0"/>
              <a:t>Run simulated annealing to arrive at an optimal solution by possible reassignment of exits to certain evacuees in order to minimize congestion</a:t>
            </a:r>
          </a:p>
          <a:p>
            <a:pPr lvl="1"/>
            <a:r>
              <a:rPr lang="en-US" dirty="0" smtClean="0"/>
              <a:t>Cost function is the sum of all distances including a penalty for congestion at the exits</a:t>
            </a:r>
          </a:p>
          <a:p>
            <a:r>
              <a:rPr lang="en-US" dirty="0" err="1" smtClean="0"/>
              <a:t>Dijkstra</a:t>
            </a:r>
            <a:r>
              <a:rPr lang="en-US" dirty="0" smtClean="0"/>
              <a:t> followed by simulated annealing should assign the most expedient routes to the exits while avoiding congestion as much as possible </a:t>
            </a:r>
          </a:p>
          <a:p>
            <a:endParaRPr lang="en-US" dirty="0" smtClean="0"/>
          </a:p>
        </p:txBody>
      </p:sp>
    </p:spTree>
    <p:extLst>
      <p:ext uri="{BB962C8B-B14F-4D97-AF65-F5344CB8AC3E}">
        <p14:creationId xmlns:p14="http://schemas.microsoft.com/office/powerpoint/2010/main" val="1692261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7840" y="419677"/>
            <a:ext cx="8596668" cy="1320800"/>
          </a:xfrm>
        </p:spPr>
        <p:txBody>
          <a:bodyPr/>
          <a:lstStyle/>
          <a:p>
            <a:r>
              <a:rPr lang="en-US" dirty="0" smtClean="0"/>
              <a:t>Simulated annealing</a:t>
            </a:r>
            <a:endParaRPr lang="en-US" dirty="0"/>
          </a:p>
        </p:txBody>
      </p:sp>
      <p:pic>
        <p:nvPicPr>
          <p:cNvPr id="4" name="Content Placeholder 3" descr="simulated-annealing-path.jpg"/>
          <p:cNvPicPr>
            <a:picLocks noGrp="1" noChangeAspect="1"/>
          </p:cNvPicPr>
          <p:nvPr>
            <p:ph idx="1"/>
          </p:nvPr>
        </p:nvPicPr>
        <p:blipFill>
          <a:blip r:embed="rId2">
            <a:extLst>
              <a:ext uri="{28A0092B-C50C-407E-A947-70E740481C1C}">
                <a14:useLocalDpi xmlns:a14="http://schemas.microsoft.com/office/drawing/2010/main" val="0"/>
              </a:ext>
            </a:extLst>
          </a:blip>
          <a:srcRect t="19474" b="19474"/>
          <a:stretch>
            <a:fillRect/>
          </a:stretch>
        </p:blipFill>
        <p:spPr>
          <a:xfrm>
            <a:off x="5353554" y="273230"/>
            <a:ext cx="3670954" cy="1657170"/>
          </a:xfrm>
        </p:spPr>
      </p:pic>
      <p:pic>
        <p:nvPicPr>
          <p:cNvPr id="7" name="Picture 6" descr="220px-Aco_shortpath.svg.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5299" y="3811536"/>
            <a:ext cx="2109115" cy="2808958"/>
          </a:xfrm>
          <a:prstGeom prst="rect">
            <a:avLst/>
          </a:prstGeom>
        </p:spPr>
      </p:pic>
      <p:pic>
        <p:nvPicPr>
          <p:cNvPr id="8" name="Picture 7" descr="SA_pseudo_cod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16617" y="2077282"/>
            <a:ext cx="4146482" cy="4154565"/>
          </a:xfrm>
          <a:prstGeom prst="rect">
            <a:avLst/>
          </a:prstGeom>
        </p:spPr>
      </p:pic>
      <p:sp>
        <p:nvSpPr>
          <p:cNvPr id="12" name="TextBox 11"/>
          <p:cNvSpPr txBox="1"/>
          <p:nvPr/>
        </p:nvSpPr>
        <p:spPr>
          <a:xfrm>
            <a:off x="252732" y="1241929"/>
            <a:ext cx="4554043" cy="2585323"/>
          </a:xfrm>
          <a:prstGeom prst="rect">
            <a:avLst/>
          </a:prstGeom>
          <a:noFill/>
        </p:spPr>
        <p:txBody>
          <a:bodyPr wrap="square" rtlCol="0">
            <a:spAutoFit/>
          </a:bodyPr>
          <a:lstStyle/>
          <a:p>
            <a:pPr marL="285750" indent="-285750">
              <a:buClr>
                <a:schemeClr val="accent1"/>
              </a:buClr>
              <a:buFont typeface="Wingdings" charset="2"/>
              <a:buChar char="Ø"/>
            </a:pPr>
            <a:r>
              <a:rPr lang="en-US" dirty="0" smtClean="0"/>
              <a:t>Several instances of SA algorithm running in parallel in order to find the most optimal routes. After some interval of  temperature change, communication amongst threads is performed using MPI in order to disseminate new interim optimal configuration to all threads. This is continued until SA criteria is met.</a:t>
            </a:r>
          </a:p>
        </p:txBody>
      </p:sp>
    </p:spTree>
    <p:extLst>
      <p:ext uri="{BB962C8B-B14F-4D97-AF65-F5344CB8AC3E}">
        <p14:creationId xmlns:p14="http://schemas.microsoft.com/office/powerpoint/2010/main" val="16791450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Parallelization (</a:t>
            </a:r>
            <a:r>
              <a:rPr lang="en-US" dirty="0" err="1" smtClean="0"/>
              <a:t>OpenMP</a:t>
            </a:r>
            <a:r>
              <a:rPr lang="en-US" dirty="0" smtClean="0"/>
              <a:t>)</a:t>
            </a:r>
            <a:endParaRPr lang="en-US" dirty="0"/>
          </a:p>
        </p:txBody>
      </p:sp>
      <p:sp>
        <p:nvSpPr>
          <p:cNvPr id="3" name="Content Placeholder 2"/>
          <p:cNvSpPr>
            <a:spLocks noGrp="1"/>
          </p:cNvSpPr>
          <p:nvPr>
            <p:ph idx="1"/>
          </p:nvPr>
        </p:nvSpPr>
        <p:spPr/>
        <p:txBody>
          <a:bodyPr/>
          <a:lstStyle/>
          <a:p>
            <a:r>
              <a:rPr lang="en-US" dirty="0" err="1" smtClean="0"/>
              <a:t>Dijkstra</a:t>
            </a:r>
            <a:r>
              <a:rPr lang="en-US" dirty="0" smtClean="0"/>
              <a:t> algorithm run in parallel for the set of exit nodes</a:t>
            </a:r>
          </a:p>
          <a:p>
            <a:r>
              <a:rPr lang="en-US" dirty="0" smtClean="0"/>
              <a:t>Local optimization using simulated </a:t>
            </a:r>
            <a:r>
              <a:rPr lang="en-US" dirty="0" smtClean="0"/>
              <a:t>annealing</a:t>
            </a:r>
            <a:endParaRPr lang="en-US" dirty="0" smtClean="0"/>
          </a:p>
        </p:txBody>
      </p:sp>
    </p:spTree>
    <p:extLst>
      <p:ext uri="{BB962C8B-B14F-4D97-AF65-F5344CB8AC3E}">
        <p14:creationId xmlns:p14="http://schemas.microsoft.com/office/powerpoint/2010/main" val="126674619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Hybrid parallelization(</a:t>
            </a:r>
            <a:r>
              <a:rPr lang="en-US" dirty="0" err="1" smtClean="0"/>
              <a:t>OpenMP</a:t>
            </a:r>
            <a:r>
              <a:rPr lang="en-US" dirty="0" smtClean="0"/>
              <a:t> + MPI)</a:t>
            </a:r>
            <a:endParaRPr lang="en-US" dirty="0"/>
          </a:p>
        </p:txBody>
      </p:sp>
      <p:sp>
        <p:nvSpPr>
          <p:cNvPr id="3" name="Content Placeholder 2"/>
          <p:cNvSpPr>
            <a:spLocks noGrp="1"/>
          </p:cNvSpPr>
          <p:nvPr>
            <p:ph idx="1"/>
          </p:nvPr>
        </p:nvSpPr>
        <p:spPr/>
        <p:txBody>
          <a:bodyPr/>
          <a:lstStyle/>
          <a:p>
            <a:r>
              <a:rPr lang="en-US" dirty="0" smtClean="0"/>
              <a:t>In addition, MPI </a:t>
            </a:r>
            <a:r>
              <a:rPr lang="en-US" dirty="0"/>
              <a:t>programming model used to communicate between threads in simulated </a:t>
            </a:r>
            <a:r>
              <a:rPr lang="en-US" dirty="0" smtClean="0"/>
              <a:t>annealing</a:t>
            </a:r>
          </a:p>
          <a:p>
            <a:endParaRPr lang="en-US" dirty="0"/>
          </a:p>
          <a:p>
            <a:endParaRPr lang="en-US" dirty="0"/>
          </a:p>
        </p:txBody>
      </p:sp>
    </p:spTree>
    <p:extLst>
      <p:ext uri="{BB962C8B-B14F-4D97-AF65-F5344CB8AC3E}">
        <p14:creationId xmlns:p14="http://schemas.microsoft.com/office/powerpoint/2010/main" val="6830000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Parallel performance results with simulated annealing and MPI</a:t>
            </a:r>
            <a:endParaRPr lang="en-US" dirty="0"/>
          </a:p>
        </p:txBody>
      </p:sp>
      <p:pic>
        <p:nvPicPr>
          <p:cNvPr id="4" name="Content Placeholder 3"/>
          <p:cNvPicPr>
            <a:picLocks noGrp="1" noChangeAspect="1"/>
          </p:cNvPicPr>
          <p:nvPr>
            <p:ph idx="1"/>
          </p:nvPr>
        </p:nvPicPr>
        <p:blipFill>
          <a:blip r:embed="rId2"/>
          <a:stretch>
            <a:fillRect/>
          </a:stretch>
        </p:blipFill>
        <p:spPr>
          <a:xfrm>
            <a:off x="2064941" y="2160588"/>
            <a:ext cx="5822155" cy="3881437"/>
          </a:xfrm>
          <a:prstGeom prst="rect">
            <a:avLst/>
          </a:prstGeom>
        </p:spPr>
      </p:pic>
    </p:spTree>
    <p:extLst>
      <p:ext uri="{BB962C8B-B14F-4D97-AF65-F5344CB8AC3E}">
        <p14:creationId xmlns:p14="http://schemas.microsoft.com/office/powerpoint/2010/main" val="144777334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Evacuating 5000 people</a:t>
            </a:r>
            <a:endParaRPr lang="en-US" dirty="0"/>
          </a:p>
        </p:txBody>
      </p:sp>
      <p:pic>
        <p:nvPicPr>
          <p:cNvPr id="4" name="Content Placeholder 3"/>
          <p:cNvPicPr>
            <a:picLocks noGrp="1" noChangeAspect="1"/>
          </p:cNvPicPr>
          <p:nvPr>
            <p:ph idx="1"/>
          </p:nvPr>
        </p:nvPicPr>
        <p:blipFill>
          <a:blip r:embed="rId2"/>
          <a:stretch>
            <a:fillRect/>
          </a:stretch>
        </p:blipFill>
        <p:spPr>
          <a:xfrm>
            <a:off x="7339800" y="495284"/>
            <a:ext cx="4066141" cy="2710760"/>
          </a:xfrm>
          <a:prstGeom prst="rect">
            <a:avLst/>
          </a:prstGeom>
        </p:spPr>
      </p:pic>
      <p:pic>
        <p:nvPicPr>
          <p:cNvPr id="5" name="Picture 4"/>
          <p:cNvPicPr>
            <a:picLocks noChangeAspect="1"/>
          </p:cNvPicPr>
          <p:nvPr/>
        </p:nvPicPr>
        <p:blipFill>
          <a:blip r:embed="rId3"/>
          <a:stretch>
            <a:fillRect/>
          </a:stretch>
        </p:blipFill>
        <p:spPr>
          <a:xfrm>
            <a:off x="7333205" y="3731252"/>
            <a:ext cx="4072736" cy="2715157"/>
          </a:xfrm>
          <a:prstGeom prst="rect">
            <a:avLst/>
          </a:prstGeom>
        </p:spPr>
      </p:pic>
      <p:pic>
        <p:nvPicPr>
          <p:cNvPr id="6" name="Picture 5"/>
          <p:cNvPicPr>
            <a:picLocks noChangeAspect="1"/>
          </p:cNvPicPr>
          <p:nvPr/>
        </p:nvPicPr>
        <p:blipFill>
          <a:blip r:embed="rId4"/>
          <a:stretch>
            <a:fillRect/>
          </a:stretch>
        </p:blipFill>
        <p:spPr>
          <a:xfrm>
            <a:off x="677334" y="1685231"/>
            <a:ext cx="6260554" cy="4173702"/>
          </a:xfrm>
          <a:prstGeom prst="rect">
            <a:avLst/>
          </a:prstGeom>
        </p:spPr>
      </p:pic>
    </p:spTree>
    <p:extLst>
      <p:ext uri="{BB962C8B-B14F-4D97-AF65-F5344CB8AC3E}">
        <p14:creationId xmlns:p14="http://schemas.microsoft.com/office/powerpoint/2010/main" val="950927556"/>
      </p:ext>
    </p:extLst>
  </p:cSld>
  <p:clrMapOvr>
    <a:masterClrMapping/>
  </p:clrMapOvr>
  <p:timing>
    <p:tnLst>
      <p:par>
        <p:cTn id="1" dur="indefinite" restart="never" nodeType="tmRoot"/>
      </p:par>
    </p:tnLst>
  </p:timing>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Facet">
      <a:majorFont>
        <a:latin typeface="Trebuchet MS"/>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838</TotalTime>
  <Words>422</Words>
  <Application>Microsoft Macintosh PowerPoint</Application>
  <PresentationFormat>Widescreen</PresentationFormat>
  <Paragraphs>50</Paragraphs>
  <Slides>13</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vt:i4>
      </vt:variant>
    </vt:vector>
  </HeadingPairs>
  <TitlesOfParts>
    <vt:vector size="20" baseType="lpstr">
      <vt:lpstr>Calibri</vt:lpstr>
      <vt:lpstr>Mangal</vt:lpstr>
      <vt:lpstr>Trebuchet MS</vt:lpstr>
      <vt:lpstr>Wingdings</vt:lpstr>
      <vt:lpstr>Wingdings 3</vt:lpstr>
      <vt:lpstr>Arial</vt:lpstr>
      <vt:lpstr>Facet</vt:lpstr>
      <vt:lpstr>Building  evacuation strategies</vt:lpstr>
      <vt:lpstr>Motivation</vt:lpstr>
      <vt:lpstr>Problem conversion</vt:lpstr>
      <vt:lpstr>Approach using Dijkstra’s algorithm</vt:lpstr>
      <vt:lpstr>Simulated annealing</vt:lpstr>
      <vt:lpstr>Parallelization (OpenMP)</vt:lpstr>
      <vt:lpstr>Hybrid parallelization(OpenMP + MPI)</vt:lpstr>
      <vt:lpstr>Parallel performance results with simulated annealing and MPI</vt:lpstr>
      <vt:lpstr>Evacuating 5000 people</vt:lpstr>
      <vt:lpstr>Comparison algorithm, APSP</vt:lpstr>
      <vt:lpstr>Challenges encountered…</vt:lpstr>
      <vt:lpstr>Visualization</vt:lpstr>
      <vt:lpstr>Conclusions / Lessons Learned</vt:lpstr>
    </vt:vector>
  </TitlesOfParts>
  <Company/>
  <LinksUpToDate>false</LinksUpToDate>
  <SharedDoc>false</SharedDoc>
  <HyperlinksChanged>false</HyperlinksChanged>
  <AppVersion>15.0031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Building evacuation</dc:title>
  <dc:creator>Microsoft Office User</dc:creator>
  <cp:lastModifiedBy>Microsoft Office User</cp:lastModifiedBy>
  <cp:revision>38</cp:revision>
  <dcterms:created xsi:type="dcterms:W3CDTF">2017-04-30T16:18:27Z</dcterms:created>
  <dcterms:modified xsi:type="dcterms:W3CDTF">2017-05-01T22:23:51Z</dcterms:modified>
</cp:coreProperties>
</file>